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0" r:id="rId3"/>
    <p:sldId id="261" r:id="rId4"/>
    <p:sldId id="273" r:id="rId5"/>
    <p:sldId id="263" r:id="rId6"/>
    <p:sldId id="264" r:id="rId7"/>
    <p:sldId id="272" r:id="rId8"/>
    <p:sldId id="269" r:id="rId9"/>
    <p:sldId id="265" r:id="rId10"/>
    <p:sldId id="266" r:id="rId11"/>
    <p:sldId id="267" r:id="rId12"/>
    <p:sldId id="268" r:id="rId13"/>
    <p:sldId id="270" r:id="rId14"/>
    <p:sldId id="271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E3"/>
    <a:srgbClr val="004993"/>
    <a:srgbClr val="0046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741465-87E6-4EEC-8DC6-F5A83BE35EB5}" v="7" dt="2021-10-06T19:10:49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85" autoAdjust="0"/>
    <p:restoredTop sz="69751" autoAdjust="0"/>
  </p:normalViewPr>
  <p:slideViewPr>
    <p:cSldViewPr>
      <p:cViewPr>
        <p:scale>
          <a:sx n="100" d="100"/>
          <a:sy n="100" d="100"/>
        </p:scale>
        <p:origin x="-136" y="7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190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A9020-87F7-4E97-91D6-A041FB404FC5}" type="datetimeFigureOut">
              <a:rPr lang="en-GB" smtClean="0"/>
              <a:t>14/10/2021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2CC90-1E41-48E8-A20A-37F21BB4E61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423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0392C-AE34-4592-93F1-AD377F52D8E5}" type="datetimeFigureOut">
              <a:rPr lang="en-US" smtClean="0"/>
              <a:t>10/14/21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18096-7F78-47C6-AFD5-62CC5D02869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82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oor- en schutblad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1562076"/>
            <a:ext cx="7772400" cy="1125900"/>
          </a:xfrm>
        </p:spPr>
        <p:txBody>
          <a:bodyPr anchor="b"/>
          <a:lstStyle>
            <a:lvl1pPr algn="l">
              <a:defRPr sz="3600" baseline="0"/>
            </a:lvl1pPr>
          </a:lstStyle>
          <a:p>
            <a:r>
              <a:rPr lang="en-US" dirty="0" err="1"/>
              <a:t>Hoofdtitel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-/</a:t>
            </a:r>
            <a:r>
              <a:rPr lang="en-US" dirty="0" err="1"/>
              <a:t>schutblad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0000" y="2685276"/>
            <a:ext cx="7772400" cy="1020600"/>
          </a:xfrm>
        </p:spPr>
        <p:txBody>
          <a:bodyPr>
            <a:normAutofit/>
          </a:bodyPr>
          <a:lstStyle>
            <a:lvl1pPr marL="0" indent="0" algn="l">
              <a:buNone/>
              <a:defRPr sz="2400" i="1" baseline="0">
                <a:solidFill>
                  <a:srgbClr val="009EE3"/>
                </a:solidFill>
                <a:latin typeface="MetaPlusBook-Roman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Subtitel </a:t>
            </a:r>
            <a:r>
              <a:rPr lang="en-US" dirty="0" err="1"/>
              <a:t>Voor</a:t>
            </a:r>
            <a:r>
              <a:rPr lang="en-US" dirty="0"/>
              <a:t>-/</a:t>
            </a:r>
            <a:r>
              <a:rPr lang="en-US" dirty="0" err="1"/>
              <a:t>schutblad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04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540000" y="270000"/>
            <a:ext cx="7596000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baseline="0"/>
            </a:lvl1pPr>
          </a:lstStyle>
          <a:p>
            <a:r>
              <a:rPr lang="nl-NL" dirty="0"/>
              <a:t>Agenda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39749" y="675000"/>
            <a:ext cx="7596000" cy="3699000"/>
          </a:xfrm>
        </p:spPr>
        <p:txBody>
          <a:bodyPr numCol="2" spcCol="180000">
            <a:normAutofit/>
          </a:bodyPr>
          <a:lstStyle>
            <a:lvl1pPr>
              <a:buFont typeface="+mj-lt"/>
              <a:buAutoNum type="arabicPeriod"/>
              <a:defRPr sz="1400"/>
            </a:lvl1pPr>
            <a:lvl2pPr marL="800100" indent="-342900">
              <a:buFont typeface="+mj-lt"/>
              <a:buAutoNum type="alphaLcParenR"/>
              <a:defRPr sz="1400"/>
            </a:lvl2pPr>
            <a:lvl3pPr marL="1257300" indent="-342900">
              <a:buFont typeface="+mj-lt"/>
              <a:buAutoNum type="romanLcPeriod"/>
              <a:defRPr sz="1400"/>
            </a:lvl3pPr>
            <a:lvl4pPr marL="1714500" indent="-342900">
              <a:buFont typeface="+mj-lt"/>
              <a:buAutoNum type="romanLcPeriod"/>
              <a:defRPr sz="1400"/>
            </a:lvl4pPr>
            <a:lvl5pPr marL="2171700" indent="-342900">
              <a:buFont typeface="+mj-lt"/>
              <a:buAutoNum type="romanLcPeriod"/>
              <a:defRPr sz="14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96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539749" y="675000"/>
            <a:ext cx="7596000" cy="3699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3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 met fotob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nl-NL" dirty="0"/>
              <a:t>Tekst, 1 kolom met </a:t>
            </a:r>
            <a:r>
              <a:rPr lang="nl-NL" dirty="0" err="1"/>
              <a:t>fotobalk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4"/>
          </p:nvPr>
        </p:nvSpPr>
        <p:spPr>
          <a:xfrm>
            <a:off x="5760000" y="675000"/>
            <a:ext cx="2340000" cy="3699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numCol="1" spcCol="0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/>
            </a:lvl1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760392" y="315900"/>
            <a:ext cx="2340000" cy="131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760392" y="1686198"/>
            <a:ext cx="2340000" cy="131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760392" y="3057804"/>
            <a:ext cx="2340000" cy="1317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540000" y="675000"/>
            <a:ext cx="5148000" cy="36990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58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met </a:t>
            </a:r>
            <a:r>
              <a:rPr lang="en-US" dirty="0" err="1"/>
              <a:t>tabel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539750" y="675000"/>
            <a:ext cx="7596000" cy="3699000"/>
          </a:xfr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084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kel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err="1"/>
              <a:t>Enkel</a:t>
            </a:r>
            <a:r>
              <a:rPr lang="en-US" dirty="0"/>
              <a:t> </a:t>
            </a:r>
            <a:r>
              <a:rPr lang="en-US" dirty="0" err="1"/>
              <a:t>titel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12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63BD4-2950-4131-A08B-5FFDCCC470CA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9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7596000" cy="27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Huisstijl en typografie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216532" y="4517100"/>
            <a:ext cx="9577064" cy="545400"/>
          </a:xfrm>
          <a:prstGeom prst="rect">
            <a:avLst/>
          </a:prstGeom>
          <a:solidFill>
            <a:srgbClr val="004993">
              <a:alpha val="85000"/>
            </a:srgb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00" y="675000"/>
            <a:ext cx="7596000" cy="369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08800" y="-135000"/>
            <a:ext cx="727200" cy="5413500"/>
          </a:xfrm>
          <a:prstGeom prst="rect">
            <a:avLst/>
          </a:prstGeom>
          <a:solidFill>
            <a:srgbClr val="004993">
              <a:alpha val="85000"/>
            </a:srgb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395696" y="4570327"/>
            <a:ext cx="1440000" cy="437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i="1">
                <a:solidFill>
                  <a:schemeClr val="bg1"/>
                </a:solidFill>
                <a:latin typeface="MetaPlusBook-Roman" pitchFamily="2" charset="0"/>
              </a:defRPr>
            </a:lvl1pPr>
          </a:lstStyle>
          <a:p>
            <a:fld id="{A1063BD4-2950-4131-A08B-5FFDCCC470CA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-461700"/>
            <a:ext cx="1439672" cy="586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54" r:id="rId6"/>
    <p:sldLayoutId id="2147483655" r:id="rId7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 baseline="0">
          <a:solidFill>
            <a:srgbClr val="004993"/>
          </a:solidFill>
          <a:latin typeface="MetaPlusBook-Roman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b="0" i="0" u="none" kern="1200">
          <a:solidFill>
            <a:schemeClr val="tx1"/>
          </a:solidFill>
          <a:latin typeface="MetaPlusBook-Roman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b="0" i="0" u="none" kern="1200">
          <a:solidFill>
            <a:schemeClr val="tx1"/>
          </a:solidFill>
          <a:latin typeface="MetaPlusBook-Ro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b="0" i="0" u="none" kern="1200">
          <a:solidFill>
            <a:schemeClr val="tx1"/>
          </a:solidFill>
          <a:latin typeface="MetaPlusBook-Ro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b="0" i="0" u="none" kern="1200">
          <a:solidFill>
            <a:schemeClr val="tx1"/>
          </a:solidFill>
          <a:latin typeface="MetaPlusBook-Ro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b="0" i="0" u="none" kern="1200">
          <a:solidFill>
            <a:schemeClr val="tx1"/>
          </a:solidFill>
          <a:latin typeface="MetaPlusBook-Ro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Fet-TG@tudelft.nl" TargetMode="Externa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Fet-TG@tudelft.nl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mailto:Fet-TG@tudelft.nl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Foreign</a:t>
            </a:r>
            <a:r>
              <a:rPr lang="nl-NL" dirty="0"/>
              <a:t> </a:t>
            </a:r>
            <a:r>
              <a:rPr lang="nl-NL" dirty="0" err="1"/>
              <a:t>Excursion</a:t>
            </a:r>
            <a:r>
              <a:rPr lang="nl-NL" dirty="0"/>
              <a:t> Tour 2022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“Make </a:t>
            </a:r>
            <a:r>
              <a:rPr lang="nl-NL" dirty="0" err="1"/>
              <a:t>Buisco</a:t>
            </a:r>
            <a:r>
              <a:rPr lang="nl-NL" dirty="0"/>
              <a:t> </a:t>
            </a:r>
            <a:r>
              <a:rPr lang="nl-NL" dirty="0" err="1"/>
              <a:t>great</a:t>
            </a:r>
            <a:r>
              <a:rPr lang="nl-NL" dirty="0"/>
              <a:t> </a:t>
            </a:r>
            <a:r>
              <a:rPr lang="nl-NL" dirty="0" err="1"/>
              <a:t>agian</a:t>
            </a:r>
            <a:r>
              <a:rPr lang="nl-NL" dirty="0"/>
              <a:t>!”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677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nl-NL" dirty="0"/>
              <a:t>Amsterdam -&gt; Boston</a:t>
            </a:r>
          </a:p>
          <a:p>
            <a:pPr>
              <a:buFont typeface="+mj-lt"/>
              <a:buAutoNum type="arabicPeriod"/>
            </a:pPr>
            <a:r>
              <a:rPr lang="nl-NL" dirty="0"/>
              <a:t>New York </a:t>
            </a:r>
          </a:p>
          <a:p>
            <a:pPr>
              <a:buFont typeface="+mj-lt"/>
              <a:buAutoNum type="arabicPeriod"/>
            </a:pPr>
            <a:r>
              <a:rPr lang="nl-NL" dirty="0"/>
              <a:t>Philadelphia </a:t>
            </a:r>
          </a:p>
          <a:p>
            <a:pPr>
              <a:buFont typeface="+mj-lt"/>
              <a:buAutoNum type="arabicPeriod"/>
            </a:pPr>
            <a:r>
              <a:rPr lang="nl-NL" dirty="0"/>
              <a:t>Washington </a:t>
            </a:r>
          </a:p>
          <a:p>
            <a:pPr>
              <a:buFont typeface="+mj-lt"/>
              <a:buAutoNum type="arabicPeriod"/>
            </a:pPr>
            <a:r>
              <a:rPr lang="nl-NL" dirty="0"/>
              <a:t>Chicago -&gt;</a:t>
            </a:r>
          </a:p>
          <a:p>
            <a:pPr>
              <a:buFont typeface="+mj-lt"/>
              <a:buAutoNum type="arabicPeriod"/>
            </a:pPr>
            <a:r>
              <a:rPr lang="nl-NL" dirty="0"/>
              <a:t>Buffalo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dirty="0"/>
              <a:t>Easy access </a:t>
            </a:r>
            <a:r>
              <a:rPr lang="nl-NL" dirty="0" err="1"/>
              <a:t>to</a:t>
            </a:r>
            <a:r>
              <a:rPr lang="nl-NL" dirty="0"/>
              <a:t> Niagara </a:t>
            </a:r>
            <a:r>
              <a:rPr lang="nl-NL" dirty="0" err="1"/>
              <a:t>falls</a:t>
            </a:r>
            <a:r>
              <a:rPr lang="nl-NL" dirty="0"/>
              <a:t>!</a:t>
            </a:r>
          </a:p>
          <a:p>
            <a:pPr>
              <a:buFont typeface="+mj-lt"/>
              <a:buAutoNum type="arabicPeriod"/>
            </a:pPr>
            <a:r>
              <a:rPr lang="nl-NL" dirty="0"/>
              <a:t>Boston -&gt; Amsterdam								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Travel Plan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5AC696-40A4-4649-8922-A6058F32E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32" y="-164554"/>
            <a:ext cx="4166617" cy="2528060"/>
          </a:xfrm>
          <a:prstGeom prst="rect">
            <a:avLst/>
          </a:prstGeom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08735C1E-81CB-A94A-AAA3-8E963503A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7" r="8934" b="27873"/>
          <a:stretch/>
        </p:blipFill>
        <p:spPr>
          <a:xfrm>
            <a:off x="4161532" y="2212732"/>
            <a:ext cx="4166618" cy="231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19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Unfortunately</a:t>
            </a:r>
            <a:r>
              <a:rPr lang="nl-NL" dirty="0"/>
              <a:t>, we </a:t>
            </a:r>
            <a:r>
              <a:rPr lang="nl-NL" dirty="0" err="1"/>
              <a:t>can’t</a:t>
            </a:r>
            <a:r>
              <a:rPr lang="nl-NL" dirty="0"/>
              <a:t> look </a:t>
            </a:r>
            <a:r>
              <a:rPr lang="nl-NL" dirty="0" err="1"/>
              <a:t>into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either</a:t>
            </a:r>
            <a:r>
              <a:rPr lang="nl-NL" dirty="0"/>
              <a:t>!</a:t>
            </a:r>
          </a:p>
          <a:p>
            <a:r>
              <a:rPr lang="nl-NL" dirty="0"/>
              <a:t>Corona go/no-go moment on </a:t>
            </a:r>
            <a:r>
              <a:rPr lang="nl-NL" dirty="0" err="1"/>
              <a:t>March</a:t>
            </a:r>
            <a:r>
              <a:rPr lang="nl-NL" dirty="0"/>
              <a:t> 1st</a:t>
            </a:r>
          </a:p>
          <a:p>
            <a:r>
              <a:rPr lang="nl-NL" dirty="0" err="1"/>
              <a:t>Alternative</a:t>
            </a:r>
            <a:r>
              <a:rPr lang="nl-NL" dirty="0"/>
              <a:t> trip in Europe</a:t>
            </a:r>
          </a:p>
          <a:p>
            <a:r>
              <a:rPr lang="nl-NL" dirty="0" err="1"/>
              <a:t>Not</a:t>
            </a:r>
            <a:r>
              <a:rPr lang="nl-NL" dirty="0"/>
              <a:t> </a:t>
            </a:r>
            <a:r>
              <a:rPr lang="nl-NL" dirty="0" err="1"/>
              <a:t>interested</a:t>
            </a:r>
            <a:r>
              <a:rPr lang="nl-NL" dirty="0"/>
              <a:t> in </a:t>
            </a:r>
            <a:r>
              <a:rPr lang="nl-NL" dirty="0" err="1"/>
              <a:t>this</a:t>
            </a:r>
            <a:r>
              <a:rPr lang="nl-NL" dirty="0"/>
              <a:t> </a:t>
            </a:r>
            <a:r>
              <a:rPr lang="nl-NL" dirty="0" err="1"/>
              <a:t>alternative</a:t>
            </a:r>
            <a:r>
              <a:rPr lang="nl-NL" dirty="0"/>
              <a:t> trip? = </a:t>
            </a:r>
            <a:r>
              <a:rPr lang="nl-NL" dirty="0" err="1"/>
              <a:t>refund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best </a:t>
            </a:r>
            <a:r>
              <a:rPr lang="nl-NL" dirty="0" err="1"/>
              <a:t>expense</a:t>
            </a:r>
            <a:endParaRPr lang="nl-NL" dirty="0"/>
          </a:p>
          <a:p>
            <a:r>
              <a:rPr lang="nl-NL" dirty="0"/>
              <a:t>For free </a:t>
            </a:r>
            <a:r>
              <a:rPr lang="nl-NL" dirty="0" err="1"/>
              <a:t>spaces</a:t>
            </a:r>
            <a:r>
              <a:rPr lang="nl-NL" dirty="0"/>
              <a:t> –&gt; </a:t>
            </a:r>
            <a:r>
              <a:rPr lang="nl-NL" dirty="0" err="1"/>
              <a:t>subscriptions</a:t>
            </a:r>
            <a:r>
              <a:rPr lang="nl-NL" dirty="0"/>
              <a:t> open up </a:t>
            </a:r>
            <a:r>
              <a:rPr lang="nl-NL" dirty="0" err="1"/>
              <a:t>again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Corona plan B</a:t>
            </a:r>
          </a:p>
        </p:txBody>
      </p:sp>
    </p:spTree>
    <p:extLst>
      <p:ext uri="{BB962C8B-B14F-4D97-AF65-F5344CB8AC3E}">
        <p14:creationId xmlns:p14="http://schemas.microsoft.com/office/powerpoint/2010/main" val="1241639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15-10-2021		Applications </a:t>
            </a:r>
            <a:r>
              <a:rPr lang="nl-NL" dirty="0" err="1"/>
              <a:t>opened</a:t>
            </a:r>
            <a:endParaRPr lang="nl-NL" dirty="0"/>
          </a:p>
          <a:p>
            <a:r>
              <a:rPr lang="nl-NL" dirty="0"/>
              <a:t>26-11-2021	22:22	Applications </a:t>
            </a:r>
            <a:r>
              <a:rPr lang="nl-NL" dirty="0" err="1"/>
              <a:t>closed</a:t>
            </a:r>
            <a:endParaRPr lang="nl-NL" dirty="0"/>
          </a:p>
          <a:p>
            <a:r>
              <a:rPr lang="nl-NL" dirty="0"/>
              <a:t>02-12-2021	13:00	</a:t>
            </a:r>
            <a:r>
              <a:rPr lang="nl-NL" dirty="0" err="1"/>
              <a:t>Drawing</a:t>
            </a:r>
            <a:r>
              <a:rPr lang="nl-NL" dirty="0"/>
              <a:t> of </a:t>
            </a:r>
            <a:r>
              <a:rPr lang="nl-NL" dirty="0" err="1"/>
              <a:t>participants</a:t>
            </a:r>
            <a:endParaRPr lang="nl-NL" dirty="0"/>
          </a:p>
          <a:p>
            <a:r>
              <a:rPr lang="nl-NL" dirty="0"/>
              <a:t>22-12-2021	17:00	Deadline copy of </a:t>
            </a:r>
            <a:r>
              <a:rPr lang="nl-NL" dirty="0" err="1"/>
              <a:t>registration</a:t>
            </a:r>
            <a:endParaRPr lang="nl-NL" dirty="0"/>
          </a:p>
          <a:p>
            <a:r>
              <a:rPr lang="nl-NL" dirty="0"/>
              <a:t>01-03-2022		Covid-19 go/no-go moment</a:t>
            </a:r>
          </a:p>
          <a:p>
            <a:r>
              <a:rPr lang="nl-NL" dirty="0"/>
              <a:t>25-05-2022		</a:t>
            </a:r>
            <a:r>
              <a:rPr lang="nl-NL" dirty="0" err="1"/>
              <a:t>Payment</a:t>
            </a:r>
            <a:r>
              <a:rPr lang="nl-NL" dirty="0"/>
              <a:t> deadline</a:t>
            </a:r>
          </a:p>
          <a:p>
            <a:r>
              <a:rPr lang="nl-NL" dirty="0"/>
              <a:t>06-05-2022	17:00	Pre-FET </a:t>
            </a:r>
            <a:r>
              <a:rPr lang="nl-NL" dirty="0" err="1"/>
              <a:t>activity</a:t>
            </a:r>
            <a:r>
              <a:rPr lang="nl-NL" dirty="0"/>
              <a:t> (non-</a:t>
            </a:r>
            <a:r>
              <a:rPr lang="nl-NL" dirty="0" err="1"/>
              <a:t>mandatory</a:t>
            </a:r>
            <a:r>
              <a:rPr lang="nl-NL" dirty="0"/>
              <a:t>)</a:t>
            </a:r>
          </a:p>
          <a:p>
            <a:r>
              <a:rPr lang="nl-NL" dirty="0"/>
              <a:t>17-05-2022	17:00	Pre-FET </a:t>
            </a:r>
            <a:r>
              <a:rPr lang="nl-NL" dirty="0" err="1"/>
              <a:t>activity</a:t>
            </a:r>
            <a:r>
              <a:rPr lang="nl-NL" dirty="0"/>
              <a:t> (</a:t>
            </a:r>
            <a:r>
              <a:rPr lang="nl-NL" b="1" dirty="0" err="1"/>
              <a:t>mandatory</a:t>
            </a:r>
            <a:r>
              <a:rPr lang="nl-NL" dirty="0"/>
              <a:t>)</a:t>
            </a:r>
          </a:p>
          <a:p>
            <a:r>
              <a:rPr lang="nl-NL" dirty="0"/>
              <a:t>04-07-2022		First </a:t>
            </a:r>
            <a:r>
              <a:rPr lang="nl-NL" dirty="0" err="1"/>
              <a:t>day</a:t>
            </a:r>
            <a:r>
              <a:rPr lang="nl-NL" dirty="0"/>
              <a:t> of case </a:t>
            </a:r>
            <a:r>
              <a:rPr lang="nl-NL" dirty="0" err="1"/>
              <a:t>study</a:t>
            </a:r>
            <a:endParaRPr lang="nl-NL" dirty="0"/>
          </a:p>
          <a:p>
            <a:r>
              <a:rPr lang="nl-NL" dirty="0"/>
              <a:t>15-07-2022		Last </a:t>
            </a:r>
            <a:r>
              <a:rPr lang="nl-NL" dirty="0" err="1"/>
              <a:t>day</a:t>
            </a:r>
            <a:r>
              <a:rPr lang="nl-NL" dirty="0"/>
              <a:t> of case </a:t>
            </a:r>
            <a:r>
              <a:rPr lang="nl-NL" dirty="0" err="1"/>
              <a:t>study</a:t>
            </a:r>
            <a:endParaRPr lang="nl-NL" dirty="0"/>
          </a:p>
          <a:p>
            <a:r>
              <a:rPr lang="nl-NL" dirty="0"/>
              <a:t>18-07-2022		First </a:t>
            </a:r>
            <a:r>
              <a:rPr lang="nl-NL" dirty="0" err="1"/>
              <a:t>day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FET</a:t>
            </a:r>
          </a:p>
          <a:p>
            <a:r>
              <a:rPr lang="nl-NL" dirty="0"/>
              <a:t>09-08-2022		Last </a:t>
            </a:r>
            <a:r>
              <a:rPr lang="nl-NL" dirty="0" err="1"/>
              <a:t>day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FET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Important Data</a:t>
            </a:r>
          </a:p>
        </p:txBody>
      </p:sp>
    </p:spTree>
    <p:extLst>
      <p:ext uri="{BB962C8B-B14F-4D97-AF65-F5344CB8AC3E}">
        <p14:creationId xmlns:p14="http://schemas.microsoft.com/office/powerpoint/2010/main" val="3952417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Study</a:t>
            </a:r>
            <a:r>
              <a:rPr lang="nl-NL" dirty="0"/>
              <a:t> trip </a:t>
            </a:r>
            <a:r>
              <a:rPr lang="nl-NL" dirty="0" err="1"/>
              <a:t>through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Unites</a:t>
            </a:r>
            <a:r>
              <a:rPr lang="nl-NL" dirty="0"/>
              <a:t> </a:t>
            </a:r>
            <a:r>
              <a:rPr lang="nl-NL" dirty="0" err="1"/>
              <a:t>States</a:t>
            </a:r>
            <a:endParaRPr lang="nl-NL" dirty="0"/>
          </a:p>
          <a:p>
            <a:r>
              <a:rPr lang="nl-NL" dirty="0" err="1"/>
              <a:t>Selection</a:t>
            </a:r>
            <a:r>
              <a:rPr lang="nl-NL" dirty="0"/>
              <a:t> procedure</a:t>
            </a:r>
          </a:p>
          <a:p>
            <a:r>
              <a:rPr lang="nl-NL" dirty="0"/>
              <a:t>Application deadline 26-11-2021 22:22</a:t>
            </a:r>
          </a:p>
          <a:p>
            <a:r>
              <a:rPr lang="nl-NL" dirty="0"/>
              <a:t>Corona </a:t>
            </a:r>
            <a:r>
              <a:rPr lang="nl-NL" dirty="0" err="1"/>
              <a:t>measures</a:t>
            </a:r>
            <a:r>
              <a:rPr lang="nl-NL" dirty="0"/>
              <a:t> </a:t>
            </a:r>
            <a:r>
              <a:rPr lang="nl-NL" dirty="0" err="1"/>
              <a:t>remain</a:t>
            </a:r>
            <a:r>
              <a:rPr lang="nl-NL" dirty="0"/>
              <a:t> a </a:t>
            </a:r>
            <a:r>
              <a:rPr lang="nl-NL" dirty="0" err="1"/>
              <a:t>mystery</a:t>
            </a:r>
            <a:r>
              <a:rPr lang="nl-NL" dirty="0"/>
              <a:t> (even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us</a:t>
            </a:r>
            <a:r>
              <a:rPr lang="nl-NL" dirty="0"/>
              <a:t>)</a:t>
            </a:r>
          </a:p>
          <a:p>
            <a:r>
              <a:rPr lang="nl-NL" dirty="0" err="1"/>
              <a:t>Costs</a:t>
            </a:r>
            <a:r>
              <a:rPr lang="nl-NL" dirty="0"/>
              <a:t> €1000,-</a:t>
            </a:r>
          </a:p>
          <a:p>
            <a:r>
              <a:rPr lang="nl-NL" dirty="0"/>
              <a:t>Feel free </a:t>
            </a:r>
            <a:r>
              <a:rPr lang="nl-NL" dirty="0" err="1"/>
              <a:t>to</a:t>
            </a:r>
            <a:r>
              <a:rPr lang="nl-NL" dirty="0"/>
              <a:t> contact </a:t>
            </a:r>
            <a:r>
              <a:rPr lang="nl-NL" dirty="0" err="1"/>
              <a:t>us</a:t>
            </a:r>
            <a:r>
              <a:rPr lang="nl-NL" dirty="0"/>
              <a:t> at </a:t>
            </a:r>
            <a:r>
              <a:rPr lang="nl-NL" dirty="0">
                <a:hlinkClick r:id="rId2"/>
              </a:rPr>
              <a:t>Fet-TG@tudelft.nl</a:t>
            </a:r>
            <a:r>
              <a:rPr lang="nl-NL" dirty="0"/>
              <a:t> or </a:t>
            </a:r>
            <a:r>
              <a:rPr lang="nl-NL" dirty="0" err="1"/>
              <a:t>ask</a:t>
            </a:r>
            <a:r>
              <a:rPr lang="nl-NL" dirty="0"/>
              <a:t> a member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Buisco</a:t>
            </a:r>
            <a:r>
              <a:rPr lang="nl-NL" dirty="0"/>
              <a:t> (</a:t>
            </a:r>
            <a:r>
              <a:rPr lang="nl-NL" dirty="0" err="1"/>
              <a:t>Foreign</a:t>
            </a:r>
            <a:r>
              <a:rPr lang="nl-NL" dirty="0"/>
              <a:t> </a:t>
            </a:r>
            <a:r>
              <a:rPr lang="nl-NL" dirty="0" err="1"/>
              <a:t>Excursion</a:t>
            </a:r>
            <a:r>
              <a:rPr lang="nl-NL" dirty="0"/>
              <a:t> Tour </a:t>
            </a:r>
            <a:r>
              <a:rPr lang="nl-NL" dirty="0" err="1"/>
              <a:t>committee</a:t>
            </a:r>
            <a:r>
              <a:rPr lang="nl-NL" dirty="0"/>
              <a:t>) </a:t>
            </a:r>
            <a:r>
              <a:rPr lang="nl-NL" dirty="0" err="1"/>
              <a:t>personally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8164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blob:https://web.whatsapp.com/19379fef-58de-46db-ac79-7ba87303212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AutoShape 6" descr="blob:https://web.whatsapp.com/19379fef-58de-46db-ac79-7ba87303212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8" descr="blob:https://web.whatsapp.com/19379fef-58de-46db-ac79-7ba87303212e"/>
          <p:cNvSpPr>
            <a:spLocks noChangeAspect="1" noChangeArrowheads="1"/>
          </p:cNvSpPr>
          <p:nvPr/>
        </p:nvSpPr>
        <p:spPr bwMode="auto">
          <a:xfrm>
            <a:off x="155575" y="-2947988"/>
            <a:ext cx="13011150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AutoShape 10" descr="blob:https://web.whatsapp.com/19379fef-58de-46db-ac79-7ba87303212e"/>
          <p:cNvSpPr>
            <a:spLocks noChangeAspect="1" noChangeArrowheads="1"/>
          </p:cNvSpPr>
          <p:nvPr/>
        </p:nvSpPr>
        <p:spPr bwMode="auto">
          <a:xfrm>
            <a:off x="307975" y="-2795588"/>
            <a:ext cx="13011150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9" name="AutoShape 12" descr="blob:https://web.whatsapp.com/19379fef-58de-46db-ac79-7ba87303212e"/>
          <p:cNvSpPr>
            <a:spLocks noChangeAspect="1" noChangeArrowheads="1"/>
          </p:cNvSpPr>
          <p:nvPr/>
        </p:nvSpPr>
        <p:spPr bwMode="auto">
          <a:xfrm>
            <a:off x="460375" y="-2643188"/>
            <a:ext cx="13011150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" name="AutoShape 14" descr="blob:https://web.whatsapp.com/19379fef-58de-46db-ac79-7ba87303212e"/>
          <p:cNvSpPr>
            <a:spLocks noChangeAspect="1" noChangeArrowheads="1"/>
          </p:cNvSpPr>
          <p:nvPr/>
        </p:nvSpPr>
        <p:spPr bwMode="auto">
          <a:xfrm>
            <a:off x="612775" y="-2490788"/>
            <a:ext cx="13011150" cy="615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 descr="Afbeelding met boom, persoon, buiten, gras&#10;&#10;Automatisch gegenereerde beschrijving">
            <a:extLst>
              <a:ext uri="{FF2B5EF4-FFF2-40B4-BE49-F238E27FC236}">
                <a16:creationId xmlns:a16="http://schemas.microsoft.com/office/drawing/2014/main" id="{7657F740-7A03-4A0B-A142-B902DFA204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0" r="2399" b="6601"/>
          <a:stretch/>
        </p:blipFill>
        <p:spPr>
          <a:xfrm>
            <a:off x="-72588" y="-128567"/>
            <a:ext cx="4066899" cy="3638530"/>
          </a:xfrm>
          <a:prstGeom prst="rect">
            <a:avLst/>
          </a:prstGeom>
        </p:spPr>
      </p:pic>
      <p:pic>
        <p:nvPicPr>
          <p:cNvPr id="8" name="Afbeelding 7" descr="Afbeelding met persoon, vloer, groep, poseren&#10;&#10;Automatisch gegenereerde beschrijving">
            <a:extLst>
              <a:ext uri="{FF2B5EF4-FFF2-40B4-BE49-F238E27FC236}">
                <a16:creationId xmlns:a16="http://schemas.microsoft.com/office/drawing/2014/main" id="{CF84ADD3-B614-254C-93E2-E64FE1371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684" y="2324751"/>
            <a:ext cx="3510794" cy="2338632"/>
          </a:xfrm>
          <a:prstGeom prst="rect">
            <a:avLst/>
          </a:prstGeom>
        </p:spPr>
      </p:pic>
      <p:pic>
        <p:nvPicPr>
          <p:cNvPr id="16" name="Afbeelding 15" descr="Afbeelding met persoon, mensen&#10;&#10;Automatisch gegenereerde beschrijving">
            <a:extLst>
              <a:ext uri="{FF2B5EF4-FFF2-40B4-BE49-F238E27FC236}">
                <a16:creationId xmlns:a16="http://schemas.microsoft.com/office/drawing/2014/main" id="{395103D4-0092-5F40-AF39-3244C6507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31" y="-129839"/>
            <a:ext cx="4373891" cy="2913565"/>
          </a:xfrm>
          <a:prstGeom prst="rect">
            <a:avLst/>
          </a:prstGeom>
        </p:spPr>
      </p:pic>
      <p:pic>
        <p:nvPicPr>
          <p:cNvPr id="13" name="Afbeelding 12" descr="Afbeelding met muur, persoon, groep, poseren&#10;&#10;Automatisch gegenereerde beschrijving">
            <a:extLst>
              <a:ext uri="{FF2B5EF4-FFF2-40B4-BE49-F238E27FC236}">
                <a16:creationId xmlns:a16="http://schemas.microsoft.com/office/drawing/2014/main" id="{E59B4D3E-BA59-49AD-AE96-28ED20AE57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2" r="-867"/>
          <a:stretch/>
        </p:blipFill>
        <p:spPr>
          <a:xfrm>
            <a:off x="4817256" y="2337741"/>
            <a:ext cx="3552329" cy="2236115"/>
          </a:xfrm>
          <a:prstGeom prst="rect">
            <a:avLst/>
          </a:prstGeom>
        </p:spPr>
      </p:pic>
      <p:pic>
        <p:nvPicPr>
          <p:cNvPr id="14" name="Afbeelding 13" descr="Afbeelding met tekst, teken&#10;&#10;Automatisch gegenereerde beschrijving">
            <a:extLst>
              <a:ext uri="{FF2B5EF4-FFF2-40B4-BE49-F238E27FC236}">
                <a16:creationId xmlns:a16="http://schemas.microsoft.com/office/drawing/2014/main" id="{94299ACB-82C4-8042-B5D1-46C0D7287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6" y="2067694"/>
            <a:ext cx="2755290" cy="275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23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Table</a:t>
            </a:r>
            <a:r>
              <a:rPr lang="nl-NL" dirty="0"/>
              <a:t> of contents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r>
              <a:rPr lang="en-US" dirty="0"/>
              <a:t>Selection Procedure</a:t>
            </a:r>
          </a:p>
          <a:p>
            <a:r>
              <a:rPr lang="en-US" dirty="0"/>
              <a:t>Registration</a:t>
            </a:r>
          </a:p>
          <a:p>
            <a:r>
              <a:rPr lang="en-US" dirty="0"/>
              <a:t>Travel Plan</a:t>
            </a:r>
          </a:p>
          <a:p>
            <a:r>
              <a:rPr lang="en-US" dirty="0"/>
              <a:t>Corona Plan B</a:t>
            </a:r>
          </a:p>
          <a:p>
            <a:r>
              <a:rPr lang="en-US" dirty="0"/>
              <a:t>Important Data</a:t>
            </a:r>
          </a:p>
          <a:p>
            <a:r>
              <a:rPr lang="en-US" dirty="0"/>
              <a:t>Summary</a:t>
            </a:r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9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Study trip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Students in contact with chemical industry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Companies, culture, learning and fun combined!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2" t="33010" r="13608" b="-1"/>
          <a:stretch/>
        </p:blipFill>
        <p:spPr>
          <a:xfrm>
            <a:off x="4283969" y="1970843"/>
            <a:ext cx="4051968" cy="2577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94" y="1889317"/>
            <a:ext cx="3970675" cy="264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57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Atmosphere impression previous FETS</a:t>
            </a:r>
          </a:p>
        </p:txBody>
      </p:sp>
      <p:pic>
        <p:nvPicPr>
          <p:cNvPr id="7" name="Afbeelding 6" descr="Afbeelding met lucht, mensen, groep, natuur&#10;&#10;Automatisch gegenereerde beschrijving">
            <a:extLst>
              <a:ext uri="{FF2B5EF4-FFF2-40B4-BE49-F238E27FC236}">
                <a16:creationId xmlns:a16="http://schemas.microsoft.com/office/drawing/2014/main" id="{5F5D1B7F-71D9-334B-9802-F71D5DDC1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60" y="3458697"/>
            <a:ext cx="2858802" cy="2144102"/>
          </a:xfrm>
          <a:prstGeom prst="rect">
            <a:avLst/>
          </a:prstGeom>
        </p:spPr>
      </p:pic>
      <p:pic>
        <p:nvPicPr>
          <p:cNvPr id="11" name="Afbeelding 10" descr="Afbeelding met tekst, persoon, buiten, straat&#10;&#10;Automatisch gegenereerde beschrijving">
            <a:extLst>
              <a:ext uri="{FF2B5EF4-FFF2-40B4-BE49-F238E27FC236}">
                <a16:creationId xmlns:a16="http://schemas.microsoft.com/office/drawing/2014/main" id="{47E9E061-DBD3-E74E-8DCB-5E820E37C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50015"/>
            <a:ext cx="2691080" cy="2018634"/>
          </a:xfrm>
          <a:prstGeom prst="rect">
            <a:avLst/>
          </a:prstGeom>
        </p:spPr>
      </p:pic>
      <p:pic>
        <p:nvPicPr>
          <p:cNvPr id="6" name="Afbeelding 5" descr="Afbeelding met persoon, tafel, binnen, groep&#10;&#10;Automatisch gegenereerde beschrijving">
            <a:extLst>
              <a:ext uri="{FF2B5EF4-FFF2-40B4-BE49-F238E27FC236}">
                <a16:creationId xmlns:a16="http://schemas.microsoft.com/office/drawing/2014/main" id="{CFB02F5E-B196-624E-88AB-88CC22AB9F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149" y="684368"/>
            <a:ext cx="3525136" cy="2644278"/>
          </a:xfrm>
          <a:prstGeom prst="rect">
            <a:avLst/>
          </a:prstGeom>
        </p:spPr>
      </p:pic>
      <p:pic>
        <p:nvPicPr>
          <p:cNvPr id="15" name="Afbeelding 14" descr="Afbeelding met tekst, persoon, mensen, groep&#10;&#10;Automatisch gegenereerde beschrijving">
            <a:extLst>
              <a:ext uri="{FF2B5EF4-FFF2-40B4-BE49-F238E27FC236}">
                <a16:creationId xmlns:a16="http://schemas.microsoft.com/office/drawing/2014/main" id="{1784F5A6-81D1-DA48-828D-01FCD4D02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000" y="3418835"/>
            <a:ext cx="2441096" cy="1831116"/>
          </a:xfrm>
          <a:prstGeom prst="rect">
            <a:avLst/>
          </a:prstGeom>
        </p:spPr>
      </p:pic>
      <p:pic>
        <p:nvPicPr>
          <p:cNvPr id="17" name="Afbeelding 16" descr="Afbeelding met lucht, buiten, stad, dag&#10;&#10;Automatisch gegenereerde beschrijving">
            <a:extLst>
              <a:ext uri="{FF2B5EF4-FFF2-40B4-BE49-F238E27FC236}">
                <a16:creationId xmlns:a16="http://schemas.microsoft.com/office/drawing/2014/main" id="{F3E8B193-DB7C-B54E-B726-1A5CBFFF2E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73"/>
          <a:stretch/>
        </p:blipFill>
        <p:spPr>
          <a:xfrm>
            <a:off x="-74802" y="644129"/>
            <a:ext cx="3839578" cy="1457732"/>
          </a:xfrm>
          <a:prstGeom prst="rect">
            <a:avLst/>
          </a:prstGeom>
        </p:spPr>
      </p:pic>
      <p:pic>
        <p:nvPicPr>
          <p:cNvPr id="13" name="Afbeelding 12" descr="Afbeelding met persoon, gebouw, toekijken, stadion&#10;&#10;Automatisch gegenereerde beschrijving">
            <a:extLst>
              <a:ext uri="{FF2B5EF4-FFF2-40B4-BE49-F238E27FC236}">
                <a16:creationId xmlns:a16="http://schemas.microsoft.com/office/drawing/2014/main" id="{2C0CD29E-1841-0A4D-A471-DC43164935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" b="1"/>
          <a:stretch/>
        </p:blipFill>
        <p:spPr>
          <a:xfrm>
            <a:off x="4992983" y="3318769"/>
            <a:ext cx="3308140" cy="1839600"/>
          </a:xfrm>
          <a:prstGeom prst="rect">
            <a:avLst/>
          </a:prstGeom>
        </p:spPr>
      </p:pic>
      <p:pic>
        <p:nvPicPr>
          <p:cNvPr id="12" name="Afbeelding 11" descr="Afbeelding met vloer, binnen, persoon, plafond&#10;&#10;Automatisch gegenereerde beschrijving">
            <a:extLst>
              <a:ext uri="{FF2B5EF4-FFF2-40B4-BE49-F238E27FC236}">
                <a16:creationId xmlns:a16="http://schemas.microsoft.com/office/drawing/2014/main" id="{9C9DCEAD-6821-D44D-9577-50E337DC51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81" y="1845668"/>
            <a:ext cx="2835101" cy="2126327"/>
          </a:xfrm>
          <a:prstGeom prst="rect">
            <a:avLst/>
          </a:prstGeom>
        </p:spPr>
      </p:pic>
      <p:pic>
        <p:nvPicPr>
          <p:cNvPr id="5" name="Afbeelding 4" descr="Afbeelding met boom, buiten, gebedshuis, tuin&#10;&#10;Automatisch gegenereerde beschrijving">
            <a:extLst>
              <a:ext uri="{FF2B5EF4-FFF2-40B4-BE49-F238E27FC236}">
                <a16:creationId xmlns:a16="http://schemas.microsoft.com/office/drawing/2014/main" id="{B4F70587-7EC2-C446-92D4-88834A97DB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081" y="666512"/>
            <a:ext cx="3166028" cy="178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376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 Participants with 6 spots reserved for the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Ratio bachelor/master students based on the ratio of valid applications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A valid application is a member of TG in at least their third year of the bachelor MST or from the master 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Selection</a:t>
            </a:r>
            <a:r>
              <a:rPr lang="nl-NL" dirty="0"/>
              <a:t> Procedure</a:t>
            </a:r>
          </a:p>
        </p:txBody>
      </p:sp>
    </p:spTree>
    <p:extLst>
      <p:ext uri="{BB962C8B-B14F-4D97-AF65-F5344CB8AC3E}">
        <p14:creationId xmlns:p14="http://schemas.microsoft.com/office/powerpoint/2010/main" val="295816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Candidate-participants will be sorted into six different groups by the following criteria:</a:t>
            </a:r>
            <a:endParaRPr lang="en-GB" dirty="0"/>
          </a:p>
          <a:p>
            <a:pPr lvl="1">
              <a:buFont typeface="+mj-lt"/>
              <a:buAutoNum type="arabicPeriod"/>
            </a:pPr>
            <a:r>
              <a:rPr lang="en-GB" dirty="0"/>
              <a:t>A candidate-participant has a minimum of 102 ECTs (MST) on November 26</a:t>
            </a:r>
            <a:r>
              <a:rPr lang="en-GB" baseline="30000" dirty="0"/>
              <a:t>th</a:t>
            </a:r>
            <a:r>
              <a:rPr lang="en-GB" dirty="0"/>
              <a:t> 2021. </a:t>
            </a:r>
            <a:endParaRPr lang="nl-NL" dirty="0"/>
          </a:p>
          <a:p>
            <a:pPr lvl="1">
              <a:buFont typeface="+mj-lt"/>
              <a:buAutoNum type="arabicPeriod"/>
            </a:pPr>
            <a:r>
              <a:rPr lang="en-GB" dirty="0"/>
              <a:t>A candidate-participant has completed all first year courses (of the bachelor) on November 26</a:t>
            </a:r>
            <a:r>
              <a:rPr lang="en-GB" baseline="30000" dirty="0"/>
              <a:t>th</a:t>
            </a:r>
            <a:r>
              <a:rPr lang="en-GB" dirty="0"/>
              <a:t> 2021.</a:t>
            </a:r>
            <a:endParaRPr lang="nl-NL" dirty="0"/>
          </a:p>
          <a:p>
            <a:pPr lvl="1">
              <a:buFont typeface="+mj-lt"/>
              <a:buAutoNum type="arabicPeriod"/>
            </a:pPr>
            <a:r>
              <a:rPr lang="en-GB" dirty="0"/>
              <a:t>A candidate-participant has </a:t>
            </a:r>
            <a:r>
              <a:rPr lang="en-GB" b="1" dirty="0"/>
              <a:t>not</a:t>
            </a:r>
            <a:r>
              <a:rPr lang="en-GB" dirty="0"/>
              <a:t> already participated in a previous Foreign Excursion Tour. </a:t>
            </a:r>
            <a:endParaRPr lang="nl-NL" dirty="0"/>
          </a:p>
          <a:p>
            <a:pPr lvl="1">
              <a:buFont typeface="+mj-lt"/>
              <a:buAutoNum type="arabicPeriod"/>
            </a:pPr>
            <a:r>
              <a:rPr lang="en-GB" dirty="0"/>
              <a:t>A candidate-participant has shown an appropriate motivation in the motivation letter. (Motivation letters will be looked at anonymously by the Buisco)</a:t>
            </a:r>
          </a:p>
          <a:p>
            <a:pPr lvl="1">
              <a:buFont typeface="+mj-lt"/>
              <a:buAutoNum type="arabicPeriod"/>
            </a:pPr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Selection</a:t>
            </a:r>
            <a:r>
              <a:rPr lang="nl-NL" dirty="0"/>
              <a:t> Procedure</a:t>
            </a:r>
          </a:p>
        </p:txBody>
      </p:sp>
    </p:spTree>
    <p:extLst>
      <p:ext uri="{BB962C8B-B14F-4D97-AF65-F5344CB8AC3E}">
        <p14:creationId xmlns:p14="http://schemas.microsoft.com/office/powerpoint/2010/main" val="3936755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Procedure</a:t>
            </a:r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numCol="1"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The six groups of participant-candidates:</a:t>
            </a:r>
          </a:p>
          <a:p>
            <a:pPr lvl="1">
              <a:buFont typeface="+mj-lt"/>
              <a:buAutoNum type="arabicPeriod"/>
            </a:pPr>
            <a:r>
              <a:rPr lang="en-US" sz="1700" dirty="0"/>
              <a:t>A candidate-participant meets all 4 criteria</a:t>
            </a:r>
          </a:p>
          <a:p>
            <a:pPr lvl="1">
              <a:buFont typeface="+mj-lt"/>
              <a:buAutoNum type="arabicPeriod"/>
            </a:pPr>
            <a:r>
              <a:rPr lang="en-US" sz="1700" dirty="0"/>
              <a:t>A candidate-participant meets criteria 1,2 and 4, and is an old member of the foreign excursion tour committee </a:t>
            </a:r>
          </a:p>
          <a:p>
            <a:pPr lvl="1">
              <a:buFont typeface="+mj-lt"/>
              <a:buAutoNum type="arabicPeriod"/>
            </a:pPr>
            <a:r>
              <a:rPr lang="en-US" sz="1700" dirty="0"/>
              <a:t>A candidate-participant meets criteria 1, 2 and 4, but has already participated in a previous Foreign Excursion Tour. </a:t>
            </a:r>
          </a:p>
          <a:p>
            <a:pPr lvl="1">
              <a:buFont typeface="+mj-lt"/>
              <a:buAutoNum type="arabicPeriod"/>
            </a:pPr>
            <a:r>
              <a:rPr lang="en-US" sz="1700" dirty="0"/>
              <a:t>A candidate-participant doesn’t meet criteria 4, but meets criteria 1-3</a:t>
            </a:r>
          </a:p>
          <a:p>
            <a:pPr lvl="1">
              <a:buFont typeface="+mj-lt"/>
              <a:buAutoNum type="arabicPeriod"/>
            </a:pPr>
            <a:r>
              <a:rPr lang="en-US" sz="1700" dirty="0"/>
              <a:t>A candidate-participant meets criteria 1, 3 and 4, but doesn’t meet criteria 2.</a:t>
            </a:r>
          </a:p>
          <a:p>
            <a:pPr lvl="1">
              <a:buFont typeface="+mj-lt"/>
              <a:buAutoNum type="arabicPeriod"/>
            </a:pPr>
            <a:r>
              <a:rPr lang="en-US" sz="1700" dirty="0"/>
              <a:t>A candidate-participant meets criteria 2, 3 and 4, but doesn’t meet criteria 1.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300" b="1" dirty="0"/>
              <a:t>Criteria:</a:t>
            </a:r>
            <a:endParaRPr lang="en-US" sz="1300" dirty="0"/>
          </a:p>
          <a:p>
            <a:r>
              <a:rPr lang="en-US" sz="1300" dirty="0"/>
              <a:t>A candidate-participant has a minimum of 102 ECTs on November 26th 2021. </a:t>
            </a:r>
          </a:p>
          <a:p>
            <a:r>
              <a:rPr lang="en-US" sz="1300" dirty="0"/>
              <a:t>A candidate-participant has completed all first year courses on November 26th 2021.</a:t>
            </a:r>
          </a:p>
          <a:p>
            <a:r>
              <a:rPr lang="en-US" sz="1300" dirty="0"/>
              <a:t>A candidate-participant has not already participated in a previous Foreign Excursion Tour. </a:t>
            </a:r>
          </a:p>
          <a:p>
            <a:r>
              <a:rPr lang="en-US" sz="1300" dirty="0"/>
              <a:t>A candidate-participant has shown an appropriate motivation in the motivation letter. (Motivation letters will be looked at anonymous by the Buisco) </a:t>
            </a:r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endParaRPr lang="en-US" sz="1600" dirty="0"/>
          </a:p>
          <a:p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3325931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Send</a:t>
            </a:r>
            <a:r>
              <a:rPr lang="nl-NL" dirty="0"/>
              <a:t> a </a:t>
            </a:r>
            <a:r>
              <a:rPr lang="nl-NL" dirty="0" err="1"/>
              <a:t>signed</a:t>
            </a:r>
            <a:r>
              <a:rPr lang="nl-NL" dirty="0"/>
              <a:t> </a:t>
            </a:r>
            <a:r>
              <a:rPr lang="nl-NL" dirty="0" err="1"/>
              <a:t>version</a:t>
            </a:r>
            <a:r>
              <a:rPr lang="nl-NL" dirty="0"/>
              <a:t> of </a:t>
            </a:r>
            <a:r>
              <a:rPr lang="nl-NL" dirty="0" err="1"/>
              <a:t>the</a:t>
            </a:r>
            <a:r>
              <a:rPr lang="nl-NL" dirty="0"/>
              <a:t> ‘Candidate-</a:t>
            </a:r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selection</a:t>
            </a:r>
            <a:r>
              <a:rPr lang="nl-NL" dirty="0"/>
              <a:t> contract’ </a:t>
            </a:r>
            <a:r>
              <a:rPr lang="nl-NL" dirty="0" err="1"/>
              <a:t>including</a:t>
            </a:r>
            <a:r>
              <a:rPr lang="nl-NL" dirty="0"/>
              <a:t> </a:t>
            </a:r>
            <a:r>
              <a:rPr lang="nl-NL" dirty="0" err="1"/>
              <a:t>motivation</a:t>
            </a:r>
            <a:r>
              <a:rPr lang="nl-NL" dirty="0"/>
              <a:t> letter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>
                <a:hlinkClick r:id="rId2"/>
              </a:rPr>
              <a:t>Fet-TG@tudelft.nl</a:t>
            </a:r>
            <a:r>
              <a:rPr lang="nl-NL" dirty="0"/>
              <a:t>. (</a:t>
            </a:r>
            <a:r>
              <a:rPr lang="nl-NL" dirty="0" err="1"/>
              <a:t>This</a:t>
            </a:r>
            <a:r>
              <a:rPr lang="nl-NL" dirty="0"/>
              <a:t> document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sent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all</a:t>
            </a:r>
            <a:r>
              <a:rPr lang="nl-NL" dirty="0"/>
              <a:t> </a:t>
            </a:r>
            <a:r>
              <a:rPr lang="nl-NL" dirty="0" err="1"/>
              <a:t>people</a:t>
            </a:r>
            <a:r>
              <a:rPr lang="nl-NL" dirty="0"/>
              <a:t> </a:t>
            </a:r>
            <a:r>
              <a:rPr lang="nl-NL" dirty="0" err="1"/>
              <a:t>who</a:t>
            </a:r>
            <a:r>
              <a:rPr lang="nl-NL" dirty="0"/>
              <a:t> </a:t>
            </a:r>
            <a:r>
              <a:rPr lang="nl-NL" dirty="0" err="1"/>
              <a:t>subscribed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this</a:t>
            </a:r>
            <a:r>
              <a:rPr lang="nl-NL" dirty="0"/>
              <a:t> lunch on </a:t>
            </a:r>
            <a:r>
              <a:rPr lang="nl-NL" dirty="0" err="1"/>
              <a:t>the</a:t>
            </a:r>
            <a:r>
              <a:rPr lang="nl-NL" dirty="0"/>
              <a:t> website!)</a:t>
            </a:r>
          </a:p>
          <a:p>
            <a:r>
              <a:rPr lang="nl-NL" dirty="0"/>
              <a:t>Deadline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applications</a:t>
            </a:r>
            <a:r>
              <a:rPr lang="nl-NL" dirty="0"/>
              <a:t> is on 26th of November 22:22</a:t>
            </a:r>
          </a:p>
          <a:p>
            <a:r>
              <a:rPr lang="nl-NL" dirty="0" err="1"/>
              <a:t>Participants</a:t>
            </a:r>
            <a:r>
              <a:rPr lang="nl-NL" dirty="0"/>
              <a:t>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drawn</a:t>
            </a:r>
            <a:r>
              <a:rPr lang="nl-NL" dirty="0"/>
              <a:t> on 2nd of December 13:00</a:t>
            </a:r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Selection</a:t>
            </a:r>
            <a:r>
              <a:rPr lang="nl-NL" dirty="0"/>
              <a:t> Procedure	</a:t>
            </a:r>
          </a:p>
        </p:txBody>
      </p:sp>
    </p:spTree>
    <p:extLst>
      <p:ext uri="{BB962C8B-B14F-4D97-AF65-F5344CB8AC3E}">
        <p14:creationId xmlns:p14="http://schemas.microsoft.com/office/powerpoint/2010/main" val="83622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/>
              <a:t>After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participants</a:t>
            </a:r>
            <a:r>
              <a:rPr lang="nl-NL" dirty="0"/>
              <a:t> are </a:t>
            </a:r>
            <a:r>
              <a:rPr lang="nl-NL" dirty="0" err="1"/>
              <a:t>announced</a:t>
            </a:r>
            <a:r>
              <a:rPr lang="nl-NL" dirty="0"/>
              <a:t>, </a:t>
            </a:r>
            <a:r>
              <a:rPr lang="nl-NL" dirty="0" err="1"/>
              <a:t>registrations</a:t>
            </a:r>
            <a:r>
              <a:rPr lang="nl-NL" dirty="0"/>
              <a:t> open</a:t>
            </a:r>
          </a:p>
          <a:p>
            <a:r>
              <a:rPr lang="nl-NL" dirty="0"/>
              <a:t>Hand in a copy of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signed</a:t>
            </a:r>
            <a:r>
              <a:rPr lang="nl-NL" dirty="0"/>
              <a:t> ‘Participant contract’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>
                <a:hlinkClick r:id="rId2"/>
              </a:rPr>
              <a:t>Fet-TG@tudelft.nl</a:t>
            </a:r>
            <a:r>
              <a:rPr lang="nl-NL" dirty="0"/>
              <a:t> </a:t>
            </a:r>
            <a:r>
              <a:rPr lang="nl-NL" dirty="0" err="1"/>
              <a:t>before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22th of December 17.00</a:t>
            </a:r>
          </a:p>
          <a:p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fully</a:t>
            </a:r>
            <a:r>
              <a:rPr lang="nl-NL" dirty="0"/>
              <a:t> </a:t>
            </a:r>
            <a:r>
              <a:rPr lang="nl-NL" dirty="0" err="1"/>
              <a:t>vaccinated</a:t>
            </a:r>
            <a:r>
              <a:rPr lang="nl-NL" dirty="0"/>
              <a:t> </a:t>
            </a:r>
            <a:r>
              <a:rPr lang="nl-NL" dirty="0" err="1"/>
              <a:t>before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tour </a:t>
            </a:r>
            <a:r>
              <a:rPr lang="nl-NL" dirty="0" err="1"/>
              <a:t>according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US </a:t>
            </a:r>
            <a:r>
              <a:rPr lang="nl-NL" dirty="0" err="1"/>
              <a:t>guidelines</a:t>
            </a:r>
            <a:r>
              <a:rPr lang="nl-NL" dirty="0"/>
              <a:t>!</a:t>
            </a:r>
          </a:p>
          <a:p>
            <a:r>
              <a:rPr lang="nl-NL" dirty="0"/>
              <a:t>Total </a:t>
            </a:r>
            <a:r>
              <a:rPr lang="nl-NL" dirty="0" err="1"/>
              <a:t>costs</a:t>
            </a:r>
            <a:r>
              <a:rPr lang="nl-NL" dirty="0"/>
              <a:t>: €1000,- </a:t>
            </a:r>
          </a:p>
          <a:p>
            <a:r>
              <a:rPr lang="nl-NL" dirty="0" err="1"/>
              <a:t>Payment</a:t>
            </a:r>
            <a:r>
              <a:rPr lang="nl-NL" dirty="0"/>
              <a:t> options:  in 3 </a:t>
            </a:r>
            <a:r>
              <a:rPr lang="nl-NL" dirty="0" err="1"/>
              <a:t>installments</a:t>
            </a:r>
            <a:r>
              <a:rPr lang="nl-NL" dirty="0"/>
              <a:t> (</a:t>
            </a:r>
            <a:r>
              <a:rPr lang="nl-NL" dirty="0" err="1"/>
              <a:t>january</a:t>
            </a:r>
            <a:r>
              <a:rPr lang="nl-NL" dirty="0"/>
              <a:t>, </a:t>
            </a:r>
            <a:r>
              <a:rPr lang="nl-NL" dirty="0" err="1"/>
              <a:t>march</a:t>
            </a:r>
            <a:r>
              <a:rPr lang="nl-NL" dirty="0"/>
              <a:t>, </a:t>
            </a:r>
            <a:r>
              <a:rPr lang="nl-NL" dirty="0" err="1"/>
              <a:t>may</a:t>
            </a:r>
            <a:r>
              <a:rPr lang="nl-NL" dirty="0"/>
              <a:t>) or at </a:t>
            </a:r>
            <a:r>
              <a:rPr lang="nl-NL" dirty="0" err="1"/>
              <a:t>once</a:t>
            </a:r>
            <a:endParaRPr lang="nl-NL" dirty="0"/>
          </a:p>
          <a:p>
            <a:r>
              <a:rPr lang="nl-NL" dirty="0"/>
              <a:t>Ultimate </a:t>
            </a:r>
            <a:r>
              <a:rPr lang="nl-NL" dirty="0" err="1"/>
              <a:t>payment</a:t>
            </a:r>
            <a:r>
              <a:rPr lang="nl-NL" dirty="0"/>
              <a:t> deadline = 25th of May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Registration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86006941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e Infolunch">
  <a:themeElements>
    <a:clrScheme name="TG Huisstijl kleuren">
      <a:dk1>
        <a:sysClr val="windowText" lastClr="000000"/>
      </a:dk1>
      <a:lt1>
        <a:sysClr val="window" lastClr="FFFFFF"/>
      </a:lt1>
      <a:dk2>
        <a:srgbClr val="004993"/>
      </a:dk2>
      <a:lt2>
        <a:srgbClr val="009EE3"/>
      </a:lt2>
      <a:accent1>
        <a:srgbClr val="AD016D"/>
      </a:accent1>
      <a:accent2>
        <a:srgbClr val="EE8634"/>
      </a:accent2>
      <a:accent3>
        <a:srgbClr val="009EE3"/>
      </a:accent3>
      <a:accent4>
        <a:srgbClr val="004993"/>
      </a:accent4>
      <a:accent5>
        <a:srgbClr val="92D050"/>
      </a:accent5>
      <a:accent6>
        <a:srgbClr val="B2B2B2"/>
      </a:accent6>
      <a:hlink>
        <a:srgbClr val="009EE3"/>
      </a:hlink>
      <a:folHlink>
        <a:srgbClr val="EE8634"/>
      </a:folHlink>
    </a:clrScheme>
    <a:fontScheme name="TG Huisstijl typografie">
      <a:majorFont>
        <a:latin typeface="MetaPlusBook-Roman"/>
        <a:ea typeface=""/>
        <a:cs typeface=""/>
      </a:majorFont>
      <a:minorFont>
        <a:latin typeface="MetaPlusBook-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G Huisstijl kleuren">
    <a:dk1>
      <a:sysClr val="windowText" lastClr="000000"/>
    </a:dk1>
    <a:lt1>
      <a:sysClr val="window" lastClr="FFFFFF"/>
    </a:lt1>
    <a:dk2>
      <a:srgbClr val="004993"/>
    </a:dk2>
    <a:lt2>
      <a:srgbClr val="009EE3"/>
    </a:lt2>
    <a:accent1>
      <a:srgbClr val="AD016D"/>
    </a:accent1>
    <a:accent2>
      <a:srgbClr val="EE8634"/>
    </a:accent2>
    <a:accent3>
      <a:srgbClr val="009EE3"/>
    </a:accent3>
    <a:accent4>
      <a:srgbClr val="004993"/>
    </a:accent4>
    <a:accent5>
      <a:srgbClr val="92D050"/>
    </a:accent5>
    <a:accent6>
      <a:srgbClr val="B2B2B2"/>
    </a:accent6>
    <a:hlink>
      <a:srgbClr val="009EE3"/>
    </a:hlink>
    <a:folHlink>
      <a:srgbClr val="EE863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</TotalTime>
  <Words>693</Words>
  <Application>Microsoft Macintosh PowerPoint</Application>
  <PresentationFormat>Diavoorstelling (16:9)</PresentationFormat>
  <Paragraphs>90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8" baseType="lpstr">
      <vt:lpstr>Arial</vt:lpstr>
      <vt:lpstr>Calibri</vt:lpstr>
      <vt:lpstr>MetaPlusBook-Roman</vt:lpstr>
      <vt:lpstr>Presentatie Infolunch</vt:lpstr>
      <vt:lpstr>Foreign Excursion Tour 2022</vt:lpstr>
      <vt:lpstr>Table of contents</vt:lpstr>
      <vt:lpstr>Purpose</vt:lpstr>
      <vt:lpstr>Atmosphere impression previous FETS</vt:lpstr>
      <vt:lpstr>Selection Procedure</vt:lpstr>
      <vt:lpstr>Selection Procedure</vt:lpstr>
      <vt:lpstr>Selection Procedure</vt:lpstr>
      <vt:lpstr>Selection Procedure </vt:lpstr>
      <vt:lpstr>Registration</vt:lpstr>
      <vt:lpstr>Travel Plan</vt:lpstr>
      <vt:lpstr>Corona plan B</vt:lpstr>
      <vt:lpstr>Important Data</vt:lpstr>
      <vt:lpstr>Summary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Foreign Excursion Tour 2021</dc:title>
  <dc:creator>Wietse Saalmink</dc:creator>
  <cp:lastModifiedBy>Veerle Hoedemaker</cp:lastModifiedBy>
  <cp:revision>29</cp:revision>
  <dcterms:created xsi:type="dcterms:W3CDTF">2021-01-07T14:03:42Z</dcterms:created>
  <dcterms:modified xsi:type="dcterms:W3CDTF">2021-10-14T20:05:20Z</dcterms:modified>
</cp:coreProperties>
</file>